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9" r:id="rId2"/>
    <p:sldId id="307" r:id="rId3"/>
    <p:sldId id="325" r:id="rId4"/>
    <p:sldId id="327" r:id="rId5"/>
    <p:sldId id="328" r:id="rId6"/>
    <p:sldId id="324" r:id="rId7"/>
    <p:sldId id="323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22" r:id="rId16"/>
    <p:sldId id="336" r:id="rId17"/>
    <p:sldId id="321" r:id="rId18"/>
    <p:sldId id="337" r:id="rId19"/>
    <p:sldId id="320" r:id="rId20"/>
    <p:sldId id="319" r:id="rId21"/>
    <p:sldId id="338" r:id="rId2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FFFFFF"/>
    <a:srgbClr val="4A5C66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0"/>
    <p:restoredTop sz="94912"/>
  </p:normalViewPr>
  <p:slideViewPr>
    <p:cSldViewPr showGuides="1">
      <p:cViewPr varScale="1">
        <p:scale>
          <a:sx n="151" d="100"/>
          <a:sy n="151" d="100"/>
        </p:scale>
        <p:origin x="2344" y="192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03.10.25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03.10.25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87482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6BC4-B0F0-2A17-95F5-F19DF4075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B70461-22AD-2934-920D-D859ED8AD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DBAAA6-1143-32CC-46B0-B3B5ED537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26CDB1-EA11-5EC0-97D0-E1B4E6A18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202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3C910-DD3A-B61A-A3F6-3E24CB93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A6EE5C-D3C2-0E63-E41A-5B9B81D93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4846E9-BBEC-A663-E0A2-6890874B3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41A639-A999-6074-CA6B-934C5C429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3452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2FDB1-A914-AFD6-DE4B-53EA3F83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B31720-898B-9B7A-4886-83422627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E1142B-E723-8A85-7C9D-08962B225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MS PGothic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FBCB5-2A68-3968-30DB-6660974ED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9129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19D24-DD88-4E16-816F-AF43394E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5E3B32-2271-7892-A8D1-4B011FECB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6A9455-C1B1-574F-8F20-78542B961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66683-12CD-34DD-4883-5E451FB19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5330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21DA3-8132-CD13-1247-83913AA9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DE7EC8-8067-81F3-D001-AC71ECFDB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C6293AE-BF6E-8593-9F78-9ABF3B598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MS PGothic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F8215D-740E-D369-D2D0-5B7D63E92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5291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47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DFE4-6C92-6965-0BD0-4E64FE70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20952E-8435-6E0F-3713-7A9AF9E62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532962-7FA4-1F78-CFA2-F23DA9E3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F10F48-C183-0E46-6A6D-82FB0C9A1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7618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8115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06C2-9E5C-2A5D-F143-7E725BC7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FFA318-157D-7680-2C3D-6AEF60212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99FB50D-6425-FE94-21D7-CE8D161C8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kern="1200" dirty="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MS PGothic" charset="0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94802-020B-57AB-A429-33E786E32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340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956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249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3B68-E24A-95A2-891F-E200AF7A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FBB336-3F4A-5C99-FDAE-68C2ECA5D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49D50-4EA7-8364-1116-AE7DB75EF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F1471-CFC9-7010-3B15-3D4F8B676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4792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77D5-695E-C883-8DED-735A8BEBA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C50C55-7424-E4A0-D7D8-5AF843C79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ADBF1E-8EA7-7F86-7A07-7DF2B4D09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248BC3-2699-9C3A-7F1A-3E8525127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0054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19335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7224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FBCA-45EA-1FAD-9EAE-80C8D799C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D4FC223-AE95-0983-1D00-C176F63B1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FDB6DF-052F-79F9-3EF5-E6793CCAF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0F4B14-6D06-C97D-FC92-615FF9E4C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1090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AE28-14E6-9798-322C-E83E31C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85E141-07E8-B0C4-6E90-6A7FE8A30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A19CD-F77B-7145-AA2E-59EE26058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46DE4-2C57-D07D-63AB-E9F23BFDC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671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363"/>
            <a:ext cx="41592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012160" y="3284985"/>
            <a:ext cx="2520279" cy="2664296"/>
          </a:xfrm>
        </p:spPr>
        <p:txBody>
          <a:bodyPr/>
          <a:lstStyle/>
          <a:p>
            <a:r>
              <a:rPr lang="de-DE" dirty="0"/>
              <a:t>Entwicklung einer verteilten Anwendung:</a:t>
            </a:r>
          </a:p>
          <a:p>
            <a:r>
              <a:rPr lang="de-DE" dirty="0" err="1"/>
              <a:t>Hypersend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391B-F325-D3E1-05AB-7055CA69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365808-07FF-48CA-8C84-02F34D88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API-Gateway - Request Routing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30F104-DC68-E037-53D6-524209C95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10</a:t>
            </a:fld>
            <a:endParaRPr lang="de-DE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A2B312-C92C-22C2-7000-A3CA9041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36912"/>
            <a:ext cx="2607468" cy="1394401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1C283C3-7CC1-7D30-1E93-0B388363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22961"/>
            <a:ext cx="622300" cy="6223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05677E-C07B-2A2F-8857-D03E75156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33" y="2813739"/>
            <a:ext cx="3941936" cy="1040745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D9E55D6-2ABE-961F-FAEE-7BF9334DEEE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87824" y="3334111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067442-ABFE-D129-84A9-3746D0CB604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58196" y="3334111"/>
            <a:ext cx="427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C367C4D8-86D2-6606-01B0-1B8A362F7C19}"/>
              </a:ext>
            </a:extLst>
          </p:cNvPr>
          <p:cNvSpPr txBox="1"/>
          <p:nvPr/>
        </p:nvSpPr>
        <p:spPr>
          <a:xfrm>
            <a:off x="755576" y="4221088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Request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96692E-3CE0-8412-B237-DE68F552486B}"/>
              </a:ext>
            </a:extLst>
          </p:cNvPr>
          <p:cNvSpPr txBox="1"/>
          <p:nvPr/>
        </p:nvSpPr>
        <p:spPr>
          <a:xfrm>
            <a:off x="3191301" y="422108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API-Gateway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0C829A0-B427-9423-E85C-63A3BC12A5D7}"/>
              </a:ext>
            </a:extLst>
          </p:cNvPr>
          <p:cNvSpPr txBox="1"/>
          <p:nvPr/>
        </p:nvSpPr>
        <p:spPr>
          <a:xfrm>
            <a:off x="5329623" y="4211699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Weiterleitung der Request</a:t>
            </a:r>
          </a:p>
        </p:txBody>
      </p:sp>
    </p:spTree>
    <p:extLst>
      <p:ext uri="{BB962C8B-B14F-4D97-AF65-F5344CB8AC3E}">
        <p14:creationId xmlns:p14="http://schemas.microsoft.com/office/powerpoint/2010/main" val="150813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33C13-633A-A5F7-2D53-72F5D652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4CB78-6A41-0F51-6E2C-7992B1D1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API-Gateway - zentrale Authentifizierung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66F2D1-C958-2C20-75F9-853FD8AD1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11</a:t>
            </a:fld>
            <a:endParaRPr lang="de-DE" altLang="de-DE"/>
          </a:p>
        </p:txBody>
      </p:sp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7C888B1-FB80-2479-FD3B-91FBD0A5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22961"/>
            <a:ext cx="622300" cy="622300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FA8964-09A8-48EB-09EF-7BE759C2FD1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87824" y="3334111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0E742E-FEF5-E446-9982-2D4E3200D22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58196" y="3334111"/>
            <a:ext cx="427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AD85EF3-1430-DF1C-E95F-6D81D55BD6DA}"/>
              </a:ext>
            </a:extLst>
          </p:cNvPr>
          <p:cNvSpPr txBox="1"/>
          <p:nvPr/>
        </p:nvSpPr>
        <p:spPr>
          <a:xfrm>
            <a:off x="755576" y="4221088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Request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BB0409E-662E-D3FF-7A93-6053C3DE122B}"/>
              </a:ext>
            </a:extLst>
          </p:cNvPr>
          <p:cNvSpPr txBox="1"/>
          <p:nvPr/>
        </p:nvSpPr>
        <p:spPr>
          <a:xfrm>
            <a:off x="3191301" y="422108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API-Gateway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7CDA2C2-1CD3-16B4-BFA2-167AAF877567}"/>
              </a:ext>
            </a:extLst>
          </p:cNvPr>
          <p:cNvSpPr txBox="1"/>
          <p:nvPr/>
        </p:nvSpPr>
        <p:spPr>
          <a:xfrm>
            <a:off x="5329623" y="4211699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Weiterleitung der Request</a:t>
            </a:r>
          </a:p>
        </p:txBody>
      </p:sp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7B5C6CD-CE8B-BFA2-9384-76EA2F139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5166247"/>
            <a:ext cx="999346" cy="9993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795C80-7FE8-A8C5-5CEE-2F0596D6A948}"/>
              </a:ext>
            </a:extLst>
          </p:cNvPr>
          <p:cNvSpPr txBox="1"/>
          <p:nvPr/>
        </p:nvSpPr>
        <p:spPr>
          <a:xfrm>
            <a:off x="2957938" y="4693667"/>
            <a:ext cx="197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Oh! Wer bist du !!?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75C43A-657E-DB2D-C9BF-1C28C26B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16" y="2894028"/>
            <a:ext cx="4136788" cy="9450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251BD3-34B4-FAEA-F3A3-70089EB7D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852776"/>
            <a:ext cx="3117828" cy="9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B35D-D711-642A-7953-A4BE2B8C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870B6F-CEFD-A9A1-8772-7D8C04DC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API-Gateway – Request transformieren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B0E3F6F-735C-2817-74D3-5345454C2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12</a:t>
            </a:fld>
            <a:endParaRPr lang="de-DE" altLang="de-DE"/>
          </a:p>
        </p:txBody>
      </p:sp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DD999F4-67DA-842F-633A-50210B442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22961"/>
            <a:ext cx="622300" cy="622300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667A572-1459-9032-4F26-DF6F6EBF742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87824" y="3334111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F63D762-3E4C-BD1E-41C8-A51A675265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58196" y="3334111"/>
            <a:ext cx="427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C9D75971-D884-113A-24B8-6553620CB350}"/>
              </a:ext>
            </a:extLst>
          </p:cNvPr>
          <p:cNvSpPr txBox="1"/>
          <p:nvPr/>
        </p:nvSpPr>
        <p:spPr>
          <a:xfrm>
            <a:off x="755576" y="4221088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Request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C02FE9-C283-B24A-5BCC-13C242FAEEBD}"/>
              </a:ext>
            </a:extLst>
          </p:cNvPr>
          <p:cNvSpPr txBox="1"/>
          <p:nvPr/>
        </p:nvSpPr>
        <p:spPr>
          <a:xfrm>
            <a:off x="3191301" y="422108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API-Gateway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907871-C80F-10DC-8261-5C8152AEB8B7}"/>
              </a:ext>
            </a:extLst>
          </p:cNvPr>
          <p:cNvSpPr txBox="1"/>
          <p:nvPr/>
        </p:nvSpPr>
        <p:spPr>
          <a:xfrm>
            <a:off x="5329623" y="4211699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Weiterleitung der Request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2FEA2D-2B39-D103-D8B1-514217186C55}"/>
              </a:ext>
            </a:extLst>
          </p:cNvPr>
          <p:cNvSpPr txBox="1"/>
          <p:nvPr/>
        </p:nvSpPr>
        <p:spPr>
          <a:xfrm>
            <a:off x="2952383" y="4581031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Fügst Header hinzu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22B1D8-EAF9-EAC1-88AA-AEAE3BB3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16" y="2894028"/>
            <a:ext cx="4136788" cy="9450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1EBA9A-C52F-D557-A5E3-71AEF862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852776"/>
            <a:ext cx="3117828" cy="9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8E41-182F-9EB8-C424-A51197A5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ntwurf, Diagramm, Zeichnung, Plan enthält.&#10;&#10;KI-generierte Inhalte können fehlerhaft sein.">
            <a:extLst>
              <a:ext uri="{FF2B5EF4-FFF2-40B4-BE49-F238E27FC236}">
                <a16:creationId xmlns:a16="http://schemas.microsoft.com/office/drawing/2014/main" id="{A3DDE240-827D-4532-B062-B8FBA49E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58" y="1548016"/>
            <a:ext cx="6412899" cy="461728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A33E83-2E47-13D9-258E-FA5DB679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Service Discovery mit Eureka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AD2515-CA83-3701-8A1D-C9B4FFDF0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13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C2F6DC-CF44-B310-F1FA-EB11A769D82D}"/>
              </a:ext>
            </a:extLst>
          </p:cNvPr>
          <p:cNvSpPr/>
          <p:nvPr/>
        </p:nvSpPr>
        <p:spPr>
          <a:xfrm>
            <a:off x="1271179" y="3121486"/>
            <a:ext cx="6601641" cy="302433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10C4EE-27CD-156B-A4E4-336E75AB3C89}"/>
              </a:ext>
            </a:extLst>
          </p:cNvPr>
          <p:cNvSpPr txBox="1"/>
          <p:nvPr/>
        </p:nvSpPr>
        <p:spPr>
          <a:xfrm>
            <a:off x="5476786" y="5795972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 Kommunikation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6EB5076-DF0A-5E0A-3F58-403D83F2959E}"/>
              </a:ext>
            </a:extLst>
          </p:cNvPr>
          <p:cNvSpPr/>
          <p:nvPr/>
        </p:nvSpPr>
        <p:spPr>
          <a:xfrm>
            <a:off x="4427984" y="4733936"/>
            <a:ext cx="1152128" cy="5760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71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98104-E047-DF97-D63E-5C6040BD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533FE84-9569-4774-7324-15C1BA26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Service Discovery mit Eureka – Eureka Server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CE1CC0-9717-705B-4E47-A4841F989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14</a:t>
            </a:fld>
            <a:endParaRPr lang="de-DE" alt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F534B5-16D6-17A0-DD60-7AF632AF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1556792"/>
            <a:ext cx="5112568" cy="47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8197-6740-7878-158A-BD72B34E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7C081CC-6C87-B992-C3CF-531D5F901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86FE60-8384-8A5E-E4D7-06EDE22B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Balancing</a:t>
            </a:r>
            <a:r>
              <a:rPr lang="de-DE" dirty="0"/>
              <a:t> mit </a:t>
            </a:r>
            <a:r>
              <a:rPr lang="de-DE" dirty="0" err="1"/>
              <a:t>HAProxy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704A0F-C547-069D-7886-11970DA5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2132856"/>
            <a:ext cx="4896544" cy="34438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A08854-BAF0-1C99-FA86-9C021281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05" y="2921000"/>
            <a:ext cx="3289300" cy="10160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6AD3F90-0153-AA74-5F2D-36C8AE58DDF7}"/>
              </a:ext>
            </a:extLst>
          </p:cNvPr>
          <p:cNvCxnSpPr/>
          <p:nvPr/>
        </p:nvCxnSpPr>
        <p:spPr>
          <a:xfrm>
            <a:off x="3707904" y="2492896"/>
            <a:ext cx="288032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2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DBEC-B025-0EAE-3E29-B4512CF9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2A852A-9CCD-2F64-2032-8007B3AC2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676DD2-8570-DEF9-49F4-23FCBCBB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Datenbankarchitektur: Master-Slave Replikation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EE55B8-3773-80BD-BBD9-6091D69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3" y="1772816"/>
            <a:ext cx="4265253" cy="29998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D7601AF-8F67-8583-E858-1D28B4D4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311399"/>
            <a:ext cx="3880664" cy="234984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DED96E0-C8F1-3554-9DD9-ADAA72DE41E7}"/>
              </a:ext>
            </a:extLst>
          </p:cNvPr>
          <p:cNvCxnSpPr/>
          <p:nvPr/>
        </p:nvCxnSpPr>
        <p:spPr>
          <a:xfrm>
            <a:off x="1979712" y="4365104"/>
            <a:ext cx="273630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49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E722C-BCA5-C2A8-E835-A8521EAE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474B184-F2C2-E801-27AE-1BCE4EF40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70270A-20CE-B895-D9F8-6620DE83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  <a:latin typeface="Calibri" pitchFamily="34" charset="0"/>
                <a:cs typeface="MS PGothic" charset="0"/>
              </a:rPr>
              <a:t>Physische Streaming-Replikation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A63658-83E1-3B59-1B04-35A7CD779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Schreiboperationen laufen immer über den Master.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Dort werden sie zuerst im sogenannten Write-</a:t>
            </a:r>
            <a:r>
              <a:rPr lang="de-DE" dirty="0" err="1"/>
              <a:t>Ahead</a:t>
            </a:r>
            <a:r>
              <a:rPr lang="de-DE" dirty="0"/>
              <a:t> Log gespeichert.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Diese Änderungen werden asynchron an den Slave-Server übertragen.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521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570B-2927-8F8E-6374-9E474320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0DAFAA-B17A-1400-E3E9-E0FD481ED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E2CE1A-1649-FF2D-1E0E-2746EC4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Datenbankarchitektur: Master-Slave Replikation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ADEAB-948A-AA57-C782-CCD21B4FE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3" y="1772816"/>
            <a:ext cx="4265253" cy="29998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F60A75-ED46-1487-3712-992FABFD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311399"/>
            <a:ext cx="3880664" cy="234984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DEAA3F-FBE7-626C-4BCE-F58E2FBC856A}"/>
              </a:ext>
            </a:extLst>
          </p:cNvPr>
          <p:cNvCxnSpPr/>
          <p:nvPr/>
        </p:nvCxnSpPr>
        <p:spPr>
          <a:xfrm>
            <a:off x="1979712" y="4365104"/>
            <a:ext cx="273630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BB180CEA-9754-8959-630C-FD47B658CB40}"/>
              </a:ext>
            </a:extLst>
          </p:cNvPr>
          <p:cNvSpPr/>
          <p:nvPr/>
        </p:nvSpPr>
        <p:spPr>
          <a:xfrm>
            <a:off x="7092280" y="4509120"/>
            <a:ext cx="115212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30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2E723-EF66-54BF-878B-D20010C7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467BAC-87EE-E95B-1963-736FF416D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464E42-176C-BFA6-E50D-7734D4C4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Service-Instanzen und ihre Datenbankverbindungen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9564342-347E-84E5-8554-88411F410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060369"/>
              </p:ext>
            </p:extLst>
          </p:nvPr>
        </p:nvGraphicFramePr>
        <p:xfrm>
          <a:off x="324000" y="1672758"/>
          <a:ext cx="7848400" cy="386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100">
                  <a:extLst>
                    <a:ext uri="{9D8B030D-6E8A-4147-A177-3AD203B41FA5}">
                      <a16:colId xmlns:a16="http://schemas.microsoft.com/office/drawing/2014/main" val="526409037"/>
                    </a:ext>
                  </a:extLst>
                </a:gridCol>
                <a:gridCol w="1962100">
                  <a:extLst>
                    <a:ext uri="{9D8B030D-6E8A-4147-A177-3AD203B41FA5}">
                      <a16:colId xmlns:a16="http://schemas.microsoft.com/office/drawing/2014/main" val="1611861303"/>
                    </a:ext>
                  </a:extLst>
                </a:gridCol>
                <a:gridCol w="1962100">
                  <a:extLst>
                    <a:ext uri="{9D8B030D-6E8A-4147-A177-3AD203B41FA5}">
                      <a16:colId xmlns:a16="http://schemas.microsoft.com/office/drawing/2014/main" val="3780795442"/>
                    </a:ext>
                  </a:extLst>
                </a:gridCol>
                <a:gridCol w="1962100">
                  <a:extLst>
                    <a:ext uri="{9D8B030D-6E8A-4147-A177-3AD203B41FA5}">
                      <a16:colId xmlns:a16="http://schemas.microsoft.com/office/drawing/2014/main" val="1818949117"/>
                    </a:ext>
                  </a:extLst>
                </a:gridCol>
              </a:tblGrid>
              <a:tr h="85235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Instance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Datenbankserver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95193"/>
                  </a:ext>
                </a:extLst>
              </a:tr>
              <a:tr h="543852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Service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Read/Write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66798"/>
                  </a:ext>
                </a:extLst>
              </a:tr>
              <a:tr h="493822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Service 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Slave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Read-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66720"/>
                  </a:ext>
                </a:extLst>
              </a:tr>
              <a:tr h="493822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 Service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Read/Write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99794"/>
                  </a:ext>
                </a:extLst>
              </a:tr>
              <a:tr h="493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 Service 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Slave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Read-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88011"/>
                  </a:ext>
                </a:extLst>
              </a:tr>
              <a:tr h="493822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Service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Read/Write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760593"/>
                  </a:ext>
                </a:extLst>
              </a:tr>
              <a:tr h="493822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Service 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Slave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Read-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16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19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Inhaltverzeichnis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Einleitung und Projektkontext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Architektur und technische Entscheidungen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Fazit und kleine Live Demo</a:t>
            </a:r>
          </a:p>
        </p:txBody>
      </p:sp>
    </p:spTree>
    <p:extLst>
      <p:ext uri="{BB962C8B-B14F-4D97-AF65-F5344CB8AC3E}">
        <p14:creationId xmlns:p14="http://schemas.microsoft.com/office/powerpoint/2010/main" val="85879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BF94-E9E6-2178-E6FE-DC9D19CA6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297402-5CC1-19EA-632C-85A35F265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20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2EF7E1-CF44-53C2-ECBC-37C28C6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E8C0CA6-0F77-ED39-F93D-A3603F79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72816"/>
            <a:ext cx="4238600" cy="42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5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F142-147C-2581-838C-FD86BB8E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BCFC64-5B4C-5F7A-572E-89187F43C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21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BADB53C-EE1A-49FA-DC21-95B958E5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!</a:t>
            </a:r>
          </a:p>
        </p:txBody>
      </p:sp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B60AD15-98A4-800E-B022-A970829A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4784"/>
            <a:ext cx="4526632" cy="45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A2D8-E2E5-F914-05E8-05CF6AEF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153310-DAC5-0E0C-6B31-289886D4D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369D51D-BDF1-D83F-DDCC-76750F2C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 und Projektkontext</a:t>
            </a:r>
          </a:p>
        </p:txBody>
      </p:sp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93EFDF9-B1CB-0D15-CF88-D9CD67D6A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1" y="2060848"/>
            <a:ext cx="3024336" cy="3024336"/>
          </a:xfrm>
          <a:prstGeom prst="rect">
            <a:avLst/>
          </a:prstGeom>
        </p:spPr>
      </p:pic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88EA9ED-5B28-6D1D-AD1F-9A4EE6EB9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05626"/>
            <a:ext cx="2846747" cy="28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38F5E-6AD6-E48D-E172-EF8D696CA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9A3E0D-A79A-9FD6-C51D-7715DAC50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B0D00D-F807-7BB3-79A1-11B409BE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 und Projektkontext</a:t>
            </a:r>
          </a:p>
        </p:txBody>
      </p:sp>
      <p:pic>
        <p:nvPicPr>
          <p:cNvPr id="4" name="Grafik 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4E1BE6B-3A77-010E-BBE9-988E8D7C4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134817"/>
            <a:ext cx="2846747" cy="2846747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3DFD8D8-882F-3C2E-E03B-42162C82D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34817"/>
            <a:ext cx="2846747" cy="284674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AAB55CA-944B-8B60-9297-EA04C65A955E}"/>
              </a:ext>
            </a:extLst>
          </p:cNvPr>
          <p:cNvCxnSpPr/>
          <p:nvPr/>
        </p:nvCxnSpPr>
        <p:spPr>
          <a:xfrm>
            <a:off x="3563888" y="2996952"/>
            <a:ext cx="12961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73C637B-B916-CFDF-AC03-78E031F3FECB}"/>
              </a:ext>
            </a:extLst>
          </p:cNvPr>
          <p:cNvCxnSpPr>
            <a:cxnSpLocks/>
          </p:cNvCxnSpPr>
          <p:nvPr/>
        </p:nvCxnSpPr>
        <p:spPr>
          <a:xfrm flipH="1">
            <a:off x="3419872" y="4202900"/>
            <a:ext cx="1440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17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E7DE-E5FE-80CC-6E02-78D65DB0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9D61F93-47F8-7BC1-31FE-DC871F7D4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F1FBAB-4791-3109-010C-9D849FD4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 und Projektkontext</a:t>
            </a:r>
          </a:p>
        </p:txBody>
      </p:sp>
      <p:pic>
        <p:nvPicPr>
          <p:cNvPr id="4" name="Grafik 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9B8E429-8664-1107-D941-8C446D26B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89" y="4943265"/>
            <a:ext cx="1296144" cy="1296144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1ED22BF-BBFA-7A53-3461-DD2DD203C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4941168"/>
            <a:ext cx="1296145" cy="129614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4D45AAB-5091-6EE8-FA6A-9D069D066DA6}"/>
              </a:ext>
            </a:extLst>
          </p:cNvPr>
          <p:cNvCxnSpPr>
            <a:cxnSpLocks/>
          </p:cNvCxnSpPr>
          <p:nvPr/>
        </p:nvCxnSpPr>
        <p:spPr>
          <a:xfrm>
            <a:off x="6012160" y="5877272"/>
            <a:ext cx="1147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C39E7BF-313C-1294-4E9E-A6A67BD86065}"/>
              </a:ext>
            </a:extLst>
          </p:cNvPr>
          <p:cNvCxnSpPr>
            <a:cxnSpLocks/>
          </p:cNvCxnSpPr>
          <p:nvPr/>
        </p:nvCxnSpPr>
        <p:spPr>
          <a:xfrm flipH="1">
            <a:off x="6012160" y="5373216"/>
            <a:ext cx="11378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7B685FB4-6FE9-755A-1208-BEBDEE119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Ausfallsicherheit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Bessere Skalierbarkeit bei hohem Nutzeraufkommen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Schnellere Ladezeiten durch geografisch verteilte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Flexibilität bei Wartung und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Moderne Cloud-Plattformen wie Amazon Web Services, Google Cloud oder Microsoft Azure machen es heute relativ einfach, solche verteilten Architekturen aufzubauen und zu verwalten.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39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F7F5-1938-DC9A-E005-3BD78565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ntwurf, Diagramm, Zeichnung, Plan enthält.&#10;&#10;KI-generierte Inhalte können fehlerhaft sein.">
            <a:extLst>
              <a:ext uri="{FF2B5EF4-FFF2-40B4-BE49-F238E27FC236}">
                <a16:creationId xmlns:a16="http://schemas.microsoft.com/office/drawing/2014/main" id="{990994B8-96B3-42DC-3B5C-3E5BF0D5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58" y="1548016"/>
            <a:ext cx="6412899" cy="461728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F31F3B6-40C5-C554-C361-E87E916D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Ziel der Präsentation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E83D2B5-7987-D4A6-9804-DF1BF976B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6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B9093D-016A-8DE9-3E2D-5AC1885BAF2E}"/>
              </a:ext>
            </a:extLst>
          </p:cNvPr>
          <p:cNvSpPr/>
          <p:nvPr/>
        </p:nvSpPr>
        <p:spPr>
          <a:xfrm>
            <a:off x="1271179" y="3121486"/>
            <a:ext cx="6601641" cy="302433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6B94C4-02E2-11D4-B6B7-F66004F292AA}"/>
              </a:ext>
            </a:extLst>
          </p:cNvPr>
          <p:cNvSpPr txBox="1"/>
          <p:nvPr/>
        </p:nvSpPr>
        <p:spPr>
          <a:xfrm>
            <a:off x="5476786" y="5795972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145340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9E404-F6FD-454A-D16D-0B9F9579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8F1C56A-DD2D-0418-E0C1-567061CD7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643098-19EE-9055-1A90-736979EC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und technische Entscheidungen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51B1C0-08B7-8B2B-33EB-AC315A00F1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Applikation basiert auf einer sogenannten </a:t>
            </a:r>
            <a:r>
              <a:rPr lang="de-DE" b="1" dirty="0"/>
              <a:t>Microservices-Architektur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System ist in kleinere, eigenständige Bausteine aufgeteilt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Microservice, übernimmt dabei eine </a:t>
            </a:r>
            <a:r>
              <a:rPr lang="de-DE" b="1" dirty="0"/>
              <a:t>ganz bestimmte fachliche Aufgabe</a:t>
            </a:r>
            <a:endParaRPr lang="de-DE" dirty="0"/>
          </a:p>
        </p:txBody>
      </p:sp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DA11EFE-D1B3-54FA-84B8-7ACC839EA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51" y="2996952"/>
            <a:ext cx="3007447" cy="30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4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45F3-ED1D-8C2E-7C25-F74B0F294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ntwurf, Diagramm, Zeichnung, Plan enthält.&#10;&#10;KI-generierte Inhalte können fehlerhaft sein.">
            <a:extLst>
              <a:ext uri="{FF2B5EF4-FFF2-40B4-BE49-F238E27FC236}">
                <a16:creationId xmlns:a16="http://schemas.microsoft.com/office/drawing/2014/main" id="{6B043A13-889A-FA15-1011-1AC34778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58" y="1548016"/>
            <a:ext cx="6412899" cy="461728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1E342D9-F30C-B933-19BF-544D1FAF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Architektur und technische Entscheidungen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D3666C-AA07-B1ED-484D-03103B0B4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8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62FD8B9-35B1-D93F-36DB-30801AB7FE47}"/>
              </a:ext>
            </a:extLst>
          </p:cNvPr>
          <p:cNvSpPr/>
          <p:nvPr/>
        </p:nvSpPr>
        <p:spPr>
          <a:xfrm>
            <a:off x="1271179" y="3121486"/>
            <a:ext cx="6601641" cy="302433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71191B-C089-3D4C-DABD-27B5F766304E}"/>
              </a:ext>
            </a:extLst>
          </p:cNvPr>
          <p:cNvSpPr txBox="1"/>
          <p:nvPr/>
        </p:nvSpPr>
        <p:spPr>
          <a:xfrm>
            <a:off x="5476786" y="5795972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 Kommunikation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385F0E-8789-F803-A708-8575CD504808}"/>
              </a:ext>
            </a:extLst>
          </p:cNvPr>
          <p:cNvSpPr/>
          <p:nvPr/>
        </p:nvSpPr>
        <p:spPr>
          <a:xfrm>
            <a:off x="1547664" y="3212976"/>
            <a:ext cx="2088232" cy="5760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31B225-E0EF-B7A4-2A8B-F3A738241075}"/>
              </a:ext>
            </a:extLst>
          </p:cNvPr>
          <p:cNvSpPr/>
          <p:nvPr/>
        </p:nvSpPr>
        <p:spPr>
          <a:xfrm>
            <a:off x="3923928" y="3933056"/>
            <a:ext cx="2808312" cy="5760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189D1F-31C0-55EA-F65D-7FD533B40696}"/>
              </a:ext>
            </a:extLst>
          </p:cNvPr>
          <p:cNvSpPr/>
          <p:nvPr/>
        </p:nvSpPr>
        <p:spPr>
          <a:xfrm>
            <a:off x="3779912" y="3212976"/>
            <a:ext cx="2304256" cy="5760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94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3AAA6-77A3-1311-3CD7-3469F7ED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ntwurf, Diagramm, Zeichnung, Plan enthält.&#10;&#10;KI-generierte Inhalte können fehlerhaft sein.">
            <a:extLst>
              <a:ext uri="{FF2B5EF4-FFF2-40B4-BE49-F238E27FC236}">
                <a16:creationId xmlns:a16="http://schemas.microsoft.com/office/drawing/2014/main" id="{F833C15E-5A34-3C6E-079D-5228D210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58" y="1548016"/>
            <a:ext cx="6412899" cy="461728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8EA611-1E29-3AB1-79E3-E40DB150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API-Gateway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8B99A3-0C69-AD78-5376-15CCF78E51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BCC05E-6BB9-F44C-AA5C-18037A9C729E}" type="slidenum">
              <a:rPr lang="de-DE" altLang="de-DE" smtClean="0"/>
              <a:pPr>
                <a:spcAft>
                  <a:spcPts val="600"/>
                </a:spcAft>
                <a:defRPr/>
              </a:pPr>
              <a:t>9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3BC069-2D36-B093-3195-11F03C442C03}"/>
              </a:ext>
            </a:extLst>
          </p:cNvPr>
          <p:cNvSpPr/>
          <p:nvPr/>
        </p:nvSpPr>
        <p:spPr>
          <a:xfrm>
            <a:off x="1271179" y="3121486"/>
            <a:ext cx="6601641" cy="302433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15950F-937C-D099-B80A-46B17E300698}"/>
              </a:ext>
            </a:extLst>
          </p:cNvPr>
          <p:cNvSpPr txBox="1"/>
          <p:nvPr/>
        </p:nvSpPr>
        <p:spPr>
          <a:xfrm>
            <a:off x="5476786" y="5795972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 Kommunikation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D0445D-4C20-8BC9-D64F-6C8AE199CCB5}"/>
              </a:ext>
            </a:extLst>
          </p:cNvPr>
          <p:cNvSpPr/>
          <p:nvPr/>
        </p:nvSpPr>
        <p:spPr>
          <a:xfrm>
            <a:off x="1907704" y="2492896"/>
            <a:ext cx="5472608" cy="504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39053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307</Words>
  <Application>Microsoft Macintosh PowerPoint</Application>
  <PresentationFormat>Bildschirmpräsentation (4:3)</PresentationFormat>
  <Paragraphs>129</Paragraphs>
  <Slides>21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Wingdings</vt:lpstr>
      <vt:lpstr>THM-Folienmaster</vt:lpstr>
      <vt:lpstr>PowerPoint-Präsentation</vt:lpstr>
      <vt:lpstr>Inhaltverzeichnis</vt:lpstr>
      <vt:lpstr>Einleitung und Projektkontext</vt:lpstr>
      <vt:lpstr>Einleitung und Projektkontext</vt:lpstr>
      <vt:lpstr>Einleitung und Projektkontext</vt:lpstr>
      <vt:lpstr>Ziel der Präsentation</vt:lpstr>
      <vt:lpstr>Architektur und technische Entscheidungen</vt:lpstr>
      <vt:lpstr>Architektur und technische Entscheidungen</vt:lpstr>
      <vt:lpstr>API-Gateway</vt:lpstr>
      <vt:lpstr>API-Gateway - Request Routing</vt:lpstr>
      <vt:lpstr>API-Gateway - zentrale Authentifizierung</vt:lpstr>
      <vt:lpstr>API-Gateway – Request transformieren</vt:lpstr>
      <vt:lpstr>Service Discovery mit Eureka</vt:lpstr>
      <vt:lpstr>Service Discovery mit Eureka – Eureka Server</vt:lpstr>
      <vt:lpstr>Load Balancing mit HAProxy</vt:lpstr>
      <vt:lpstr>Datenbankarchitektur: Master-Slave Replikation</vt:lpstr>
      <vt:lpstr>Physische Streaming-Replikation</vt:lpstr>
      <vt:lpstr>Datenbankarchitektur: Master-Slave Replikation</vt:lpstr>
      <vt:lpstr>Service-Instanzen und ihre Datenbankverbindungen</vt:lpstr>
      <vt:lpstr>Live Demo</vt:lpstr>
      <vt:lpstr>Danke 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Franck Ivan Youmbi</cp:lastModifiedBy>
  <cp:revision>112</cp:revision>
  <cp:lastPrinted>2017-11-28T10:01:39Z</cp:lastPrinted>
  <dcterms:created xsi:type="dcterms:W3CDTF">2017-11-01T14:34:44Z</dcterms:created>
  <dcterms:modified xsi:type="dcterms:W3CDTF">2025-10-03T15:33:42Z</dcterms:modified>
</cp:coreProperties>
</file>